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5" r:id="rId5"/>
    <p:sldId id="260" r:id="rId6"/>
    <p:sldId id="261" r:id="rId7"/>
    <p:sldId id="262" r:id="rId8"/>
    <p:sldId id="263" r:id="rId9"/>
    <p:sldId id="266" r:id="rId10"/>
    <p:sldId id="267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adarsh Prem" initials="AP" lastIdx="1" clrIdx="0">
    <p:extLst>
      <p:ext uri="{19B8F6BF-5375-455C-9EA6-DF929625EA0E}">
        <p15:presenceInfo xmlns:p15="http://schemas.microsoft.com/office/powerpoint/2012/main" userId="d8792378f4ea78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5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060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82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663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619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289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57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04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21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014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069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26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4F6C4-CAA7-4634-BE05-64BC024C4F81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11F9CF-B0DB-4C10-89E6-2071F42F4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463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693871" y="1752600"/>
            <a:ext cx="6804259" cy="3352800"/>
            <a:chOff x="5387741" y="965200"/>
            <a:chExt cx="6804259" cy="3352800"/>
          </a:xfrm>
        </p:grpSpPr>
        <p:pic>
          <p:nvPicPr>
            <p:cNvPr id="1026" name="Picture 2" descr="Problem GIFs - Get the best gif on GIFER"/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09760" y="965200"/>
              <a:ext cx="2682240" cy="3352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5387741" y="2033984"/>
              <a:ext cx="488826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dirty="0" smtClean="0">
                  <a:ln>
                    <a:solidFill>
                      <a:schemeClr val="bg2">
                        <a:lumMod val="10000"/>
                      </a:schemeClr>
                    </a:solidFill>
                  </a:ln>
                  <a:gradFill>
                    <a:gsLst>
                      <a:gs pos="22000">
                        <a:srgbClr val="FFC000"/>
                      </a:gs>
                      <a:gs pos="83000">
                        <a:srgbClr val="FF1900"/>
                      </a:gs>
                    </a:gsLst>
                    <a:lin ang="4200000" scaled="0"/>
                  </a:gradFill>
                  <a:effectLst>
                    <a:reflection blurRad="6350" stA="55000" endA="300" endPos="45500" dir="5400000" sy="-100000" algn="bl" rotWithShape="0"/>
                  </a:effectLst>
                  <a:latin typeface="Elephant" panose="02020904090505020303" pitchFamily="18" charset="0"/>
                </a:rPr>
                <a:t>Semaphores</a:t>
              </a:r>
              <a:endParaRPr lang="en-US" sz="6000" dirty="0">
                <a:ln>
                  <a:solidFill>
                    <a:schemeClr val="bg2">
                      <a:lumMod val="10000"/>
                    </a:schemeClr>
                  </a:solidFill>
                </a:ln>
                <a:gradFill>
                  <a:gsLst>
                    <a:gs pos="22000">
                      <a:srgbClr val="FFC000"/>
                    </a:gs>
                    <a:gs pos="83000">
                      <a:srgbClr val="FF1900"/>
                    </a:gs>
                  </a:gsLst>
                  <a:lin ang="42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Elephant" panose="02020904090505020303" pitchFamily="18" charset="0"/>
              </a:endParaRPr>
            </a:p>
          </p:txBody>
        </p:sp>
      </p:grpSp>
      <p:pic>
        <p:nvPicPr>
          <p:cNvPr id="1030" name="Picture 6" descr="Os Logo1 GIF - OS Logo1 - Discover &amp; Share GIFs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34131"/>
            <a:ext cx="905669" cy="9056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22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Os Logo1 GIF - OS Logo1 - Discover &amp; Share GIF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34131"/>
            <a:ext cx="905669" cy="9056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Algorithm GIFs - Get the best GIF on GIPHY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905" y="0"/>
            <a:ext cx="3136710" cy="235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257195" y="939800"/>
            <a:ext cx="37027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n>
                  <a:solidFill>
                    <a:schemeClr val="bg2">
                      <a:lumMod val="10000"/>
                    </a:schemeClr>
                  </a:solidFill>
                </a:ln>
                <a:gradFill>
                  <a:gsLst>
                    <a:gs pos="22000">
                      <a:srgbClr val="00B0F0"/>
                    </a:gs>
                    <a:gs pos="83000">
                      <a:srgbClr val="002060"/>
                    </a:gs>
                  </a:gsLst>
                  <a:lin ang="42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Elephant" panose="02020904090505020303" pitchFamily="18" charset="0"/>
              </a:rPr>
              <a:t>Execution</a:t>
            </a:r>
            <a:endParaRPr lang="en-US" sz="5400" dirty="0">
              <a:ln>
                <a:solidFill>
                  <a:schemeClr val="bg2">
                    <a:lumMod val="10000"/>
                  </a:schemeClr>
                </a:solidFill>
              </a:ln>
              <a:gradFill>
                <a:gsLst>
                  <a:gs pos="22000">
                    <a:srgbClr val="00B0F0"/>
                  </a:gs>
                  <a:gs pos="83000">
                    <a:srgbClr val="002060"/>
                  </a:gs>
                </a:gsLst>
                <a:lin ang="4200000" scaled="0"/>
              </a:gradFill>
              <a:effectLst>
                <a:reflection blurRad="6350" stA="55000" endA="300" endPos="45500" dir="5400000" sy="-100000" algn="bl" rotWithShape="0"/>
              </a:effectLst>
              <a:latin typeface="Elephant" panose="02020904090505020303" pitchFamily="18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456898" y="2802930"/>
            <a:ext cx="9278203" cy="3029803"/>
            <a:chOff x="1146412" y="2579427"/>
            <a:chExt cx="9278203" cy="3029803"/>
          </a:xfrm>
        </p:grpSpPr>
        <p:sp>
          <p:nvSpPr>
            <p:cNvPr id="6" name="Flowchart: Magnetic Disk 5"/>
            <p:cNvSpPr/>
            <p:nvPr/>
          </p:nvSpPr>
          <p:spPr>
            <a:xfrm>
              <a:off x="4804012" y="3562066"/>
              <a:ext cx="1419367" cy="2047164"/>
            </a:xfrm>
            <a:prstGeom prst="flowChartMagneticDisk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solidFill>
                <a:schemeClr val="tx1"/>
              </a:solidFill>
            </a:ln>
            <a:effectLst>
              <a:outerShdw blurRad="152400" dist="317500" dir="5400000" sx="90000" sy="-19000" rotWithShape="0">
                <a:prstClr val="black">
                  <a:alpha val="15000"/>
                </a:prst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(Store)</a:t>
              </a:r>
            </a:p>
            <a:p>
              <a:pPr algn="ctr"/>
              <a:r>
                <a:rPr lang="en-US" dirty="0" smtClean="0"/>
                <a:t>Resources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8773236" y="3310946"/>
              <a:ext cx="1651379" cy="982639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solidFill>
                <a:schemeClr val="tx1"/>
              </a:solidFill>
            </a:ln>
            <a:effectLst>
              <a:outerShdw blurRad="152400" dist="317500" dir="5400000" sx="90000" sy="-19000" rotWithShape="0">
                <a:prstClr val="black">
                  <a:alpha val="15000"/>
                </a:prst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(Customer)</a:t>
              </a:r>
            </a:p>
            <a:p>
              <a:pPr algn="ctr"/>
              <a:r>
                <a:rPr lang="en-US" dirty="0" smtClean="0"/>
                <a:t>Consumer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5" idx="3"/>
              <a:endCxn id="6" idx="2"/>
            </p:cNvCxnSpPr>
            <p:nvPr/>
          </p:nvCxnSpPr>
          <p:spPr>
            <a:xfrm>
              <a:off x="2797791" y="3070746"/>
              <a:ext cx="2006221" cy="146304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6" idx="4"/>
              <a:endCxn id="9" idx="1"/>
            </p:cNvCxnSpPr>
            <p:nvPr/>
          </p:nvCxnSpPr>
          <p:spPr>
            <a:xfrm flipV="1">
              <a:off x="6223379" y="3802266"/>
              <a:ext cx="2549857" cy="78338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ectangle 4"/>
            <p:cNvSpPr/>
            <p:nvPr/>
          </p:nvSpPr>
          <p:spPr>
            <a:xfrm>
              <a:off x="1146412" y="2579427"/>
              <a:ext cx="1651379" cy="982639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solidFill>
                <a:schemeClr val="tx1"/>
              </a:solidFill>
            </a:ln>
            <a:effectLst>
              <a:outerShdw blurRad="152400" dist="317500" dir="5400000" sx="90000" sy="-19000" rotWithShape="0">
                <a:prstClr val="black">
                  <a:alpha val="15000"/>
                </a:prstClr>
              </a:outerShdw>
              <a:softEdge rad="31750"/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(Shopkeeper)</a:t>
              </a:r>
            </a:p>
            <a:p>
              <a:pPr algn="ctr"/>
              <a:r>
                <a:rPr lang="en-US" dirty="0" smtClean="0"/>
                <a:t>Producer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8165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Os Logo1 GIF - OS Logo1 - Discover &amp; Share GIF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34131"/>
            <a:ext cx="905669" cy="9056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Algorithm GIFs - Get the best GIF on GIPHY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8430" y="1863130"/>
            <a:ext cx="6155140" cy="5007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257195" y="486965"/>
            <a:ext cx="36776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n>
                  <a:solidFill>
                    <a:schemeClr val="bg2">
                      <a:lumMod val="10000"/>
                    </a:schemeClr>
                  </a:solidFill>
                </a:ln>
                <a:gradFill>
                  <a:gsLst>
                    <a:gs pos="22000">
                      <a:srgbClr val="00B0F0"/>
                    </a:gs>
                    <a:gs pos="83000">
                      <a:srgbClr val="002060"/>
                    </a:gs>
                  </a:gsLst>
                  <a:lin ang="42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Elephant" panose="02020904090505020303" pitchFamily="18" charset="0"/>
              </a:rPr>
              <a:t>Algorithm</a:t>
            </a:r>
            <a:endParaRPr lang="en-US" sz="5400" dirty="0">
              <a:ln>
                <a:solidFill>
                  <a:schemeClr val="bg2">
                    <a:lumMod val="10000"/>
                  </a:schemeClr>
                </a:solidFill>
              </a:ln>
              <a:gradFill>
                <a:gsLst>
                  <a:gs pos="22000">
                    <a:srgbClr val="00B0F0"/>
                  </a:gs>
                  <a:gs pos="83000">
                    <a:srgbClr val="002060"/>
                  </a:gs>
                </a:gsLst>
                <a:lin ang="4200000" scaled="0"/>
              </a:gradFill>
              <a:effectLst>
                <a:reflection blurRad="6350" stA="55000" endA="300" endPos="45500" dir="5400000" sy="-100000" algn="bl" rotWithShape="0"/>
              </a:effectLst>
              <a:latin typeface="Elephant" panose="02020904090505020303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72498" y="2166491"/>
            <a:ext cx="5447004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d</a:t>
            </a:r>
            <a:r>
              <a:rPr lang="en-US" sz="2000" b="1" dirty="0" smtClean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o {</a:t>
            </a:r>
          </a:p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</a:t>
            </a:r>
            <a:r>
              <a:rPr lang="en-US" sz="2000" b="1" dirty="0" smtClean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producer is ready</a:t>
            </a:r>
          </a:p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</a:t>
            </a:r>
            <a:endParaRPr lang="en-US" sz="2000" b="1" dirty="0" smtClean="0">
              <a:ln>
                <a:solidFill>
                  <a:schemeClr val="tx1"/>
                </a:solidFill>
              </a:ln>
              <a:solidFill>
                <a:schemeClr val="accent2"/>
              </a:solidFill>
            </a:endParaRPr>
          </a:p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</a:t>
            </a:r>
            <a:r>
              <a:rPr lang="en-US" sz="2000" b="1" dirty="0" smtClean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set consumer’s turn</a:t>
            </a:r>
          </a:p>
          <a:p>
            <a:endParaRPr lang="en-US" sz="2000" b="1" dirty="0" smtClean="0">
              <a:ln>
                <a:solidFill>
                  <a:schemeClr val="tx1"/>
                </a:solidFill>
              </a:ln>
              <a:solidFill>
                <a:schemeClr val="accent2"/>
              </a:solidFill>
            </a:endParaRPr>
          </a:p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</a:t>
            </a:r>
            <a:r>
              <a:rPr lang="en-US" sz="2000" b="1" dirty="0" smtClean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checks if consumer is ready and its turn</a:t>
            </a:r>
          </a:p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</a:t>
            </a:r>
            <a:r>
              <a:rPr lang="en-US" sz="2000" b="1" dirty="0" smtClean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then producer will wait</a:t>
            </a:r>
          </a:p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</a:t>
            </a:r>
            <a:r>
              <a:rPr lang="en-US" sz="2000" b="1" dirty="0" smtClean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and consumer executes</a:t>
            </a:r>
          </a:p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</a:t>
            </a:r>
            <a:r>
              <a:rPr lang="en-US" sz="2000" b="1" dirty="0" smtClean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sets consumer false</a:t>
            </a:r>
          </a:p>
          <a:p>
            <a:endParaRPr lang="en-US" sz="2000" b="1" dirty="0" smtClean="0">
              <a:ln>
                <a:solidFill>
                  <a:schemeClr val="tx1"/>
                </a:solidFill>
              </a:ln>
              <a:solidFill>
                <a:schemeClr val="accent2"/>
              </a:solidFill>
            </a:endParaRPr>
          </a:p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</a:t>
            </a:r>
            <a:r>
              <a:rPr lang="en-US" sz="2000" b="1" dirty="0" smtClean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else producer executes its critical section</a:t>
            </a:r>
          </a:p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</a:t>
            </a:r>
            <a:r>
              <a:rPr lang="en-US" sz="2000" b="1" dirty="0" smtClean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and sets producer false</a:t>
            </a:r>
          </a:p>
          <a:p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	</a:t>
            </a:r>
            <a:endParaRPr lang="en-US" sz="2000" b="1" dirty="0" smtClean="0">
              <a:ln>
                <a:solidFill>
                  <a:schemeClr val="tx1"/>
                </a:solidFill>
              </a:ln>
              <a:solidFill>
                <a:schemeClr val="accent2"/>
              </a:solidFill>
            </a:endParaRPr>
          </a:p>
          <a:p>
            <a:r>
              <a:rPr lang="en-US" sz="2000" b="1" dirty="0" smtClean="0">
                <a:ln>
                  <a:solidFill>
                    <a:schemeClr val="tx1"/>
                  </a:solidFill>
                </a:ln>
                <a:solidFill>
                  <a:schemeClr val="accent2"/>
                </a:solidFill>
              </a:rPr>
              <a:t>}while(True);</a:t>
            </a:r>
            <a:endParaRPr lang="en-US" sz="2000" b="1" dirty="0">
              <a:ln>
                <a:solidFill>
                  <a:schemeClr val="tx1"/>
                </a:solidFill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2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Os Logo1 GIF - OS Logo1 - Discover &amp; Share GIF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34131"/>
            <a:ext cx="905669" cy="9056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/>
          <p:cNvGrpSpPr/>
          <p:nvPr/>
        </p:nvGrpSpPr>
        <p:grpSpPr>
          <a:xfrm>
            <a:off x="1538892" y="1509098"/>
            <a:ext cx="9114216" cy="3839805"/>
            <a:chOff x="1545035" y="1939985"/>
            <a:chExt cx="9114216" cy="3839805"/>
          </a:xfrm>
        </p:grpSpPr>
        <p:grpSp>
          <p:nvGrpSpPr>
            <p:cNvPr id="5" name="Group 4"/>
            <p:cNvGrpSpPr/>
            <p:nvPr/>
          </p:nvGrpSpPr>
          <p:grpSpPr>
            <a:xfrm>
              <a:off x="1545035" y="1939985"/>
              <a:ext cx="9101930" cy="3839805"/>
              <a:chOff x="883580" y="1284684"/>
              <a:chExt cx="8627371" cy="3478411"/>
            </a:xfrm>
          </p:grpSpPr>
          <p:sp>
            <p:nvSpPr>
              <p:cNvPr id="3" name="TextBox 2"/>
              <p:cNvSpPr txBox="1"/>
              <p:nvPr/>
            </p:nvSpPr>
            <p:spPr>
              <a:xfrm>
                <a:off x="943770" y="1284684"/>
                <a:ext cx="7686954" cy="8364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5400" dirty="0" smtClean="0">
                    <a:ln>
                      <a:solidFill>
                        <a:schemeClr val="bg2">
                          <a:lumMod val="10000"/>
                        </a:schemeClr>
                      </a:solidFill>
                    </a:ln>
                    <a:gradFill>
                      <a:gsLst>
                        <a:gs pos="22000">
                          <a:srgbClr val="FFC000"/>
                        </a:gs>
                        <a:gs pos="83000">
                          <a:srgbClr val="FF1900"/>
                        </a:gs>
                      </a:gsLst>
                      <a:lin ang="4200000" scaled="0"/>
                    </a:gradFill>
                    <a:effectLst>
                      <a:reflection blurRad="6350" stA="55000" endA="300" endPos="45500" dir="5400000" sy="-100000" algn="bl" rotWithShape="0"/>
                    </a:effectLst>
                    <a:latin typeface="Elephant" panose="02020904090505020303" pitchFamily="18" charset="0"/>
                  </a:rPr>
                  <a:t>What is </a:t>
                </a:r>
                <a:r>
                  <a:rPr lang="en-US" sz="5400" dirty="0" smtClean="0">
                    <a:ln>
                      <a:solidFill>
                        <a:schemeClr val="bg2">
                          <a:lumMod val="10000"/>
                        </a:schemeClr>
                      </a:solidFill>
                    </a:ln>
                    <a:gradFill>
                      <a:gsLst>
                        <a:gs pos="22000">
                          <a:srgbClr val="FFC000"/>
                        </a:gs>
                        <a:gs pos="83000">
                          <a:srgbClr val="FF1900"/>
                        </a:gs>
                      </a:gsLst>
                      <a:lin ang="4200000" scaled="0"/>
                    </a:gradFill>
                    <a:effectLst>
                      <a:reflection blurRad="6350" stA="55000" endA="300" endPos="45500" dir="5400000" sy="-100000" algn="bl" rotWithShape="0"/>
                    </a:effectLst>
                    <a:latin typeface="Elephant" panose="02020904090505020303" pitchFamily="18" charset="0"/>
                  </a:rPr>
                  <a:t>a Semaphore </a:t>
                </a:r>
                <a:r>
                  <a:rPr lang="en-US" sz="5400" dirty="0" smtClean="0">
                    <a:ln>
                      <a:solidFill>
                        <a:schemeClr val="bg2">
                          <a:lumMod val="10000"/>
                        </a:schemeClr>
                      </a:solidFill>
                    </a:ln>
                    <a:gradFill>
                      <a:gsLst>
                        <a:gs pos="22000">
                          <a:srgbClr val="FFC000"/>
                        </a:gs>
                        <a:gs pos="83000">
                          <a:srgbClr val="FF1900"/>
                        </a:gs>
                      </a:gsLst>
                      <a:lin ang="4200000" scaled="0"/>
                    </a:gradFill>
                    <a:effectLst>
                      <a:reflection blurRad="6350" stA="55000" endA="300" endPos="45500" dir="5400000" sy="-100000" algn="bl" rotWithShape="0"/>
                    </a:effectLst>
                    <a:latin typeface="Elephant" panose="02020904090505020303" pitchFamily="18" charset="0"/>
                  </a:rPr>
                  <a:t>?</a:t>
                </a:r>
                <a:endParaRPr lang="en-US" sz="5400" dirty="0">
                  <a:ln>
                    <a:solidFill>
                      <a:schemeClr val="bg2">
                        <a:lumMod val="10000"/>
                      </a:schemeClr>
                    </a:solidFill>
                  </a:ln>
                  <a:gradFill>
                    <a:gsLst>
                      <a:gs pos="22000">
                        <a:srgbClr val="FFC000"/>
                      </a:gs>
                      <a:gs pos="83000">
                        <a:srgbClr val="FF1900"/>
                      </a:gs>
                    </a:gsLst>
                    <a:lin ang="4200000" scaled="0"/>
                  </a:gradFill>
                  <a:effectLst>
                    <a:reflection blurRad="6350" stA="55000" endA="300" endPos="45500" dir="5400000" sy="-100000" algn="bl" rotWithShape="0"/>
                  </a:effectLst>
                  <a:latin typeface="Elephant" panose="02020904090505020303" pitchFamily="18" charset="0"/>
                </a:endParaRPr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883580" y="2337454"/>
                <a:ext cx="8627371" cy="24256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2800" dirty="0" smtClean="0">
                    <a:ln>
                      <a:solidFill>
                        <a:schemeClr val="tx1"/>
                      </a:solidFill>
                    </a:ln>
                    <a:solidFill>
                      <a:schemeClr val="bg2">
                        <a:lumMod val="75000"/>
                      </a:schemeClr>
                    </a:solidFill>
                    <a:latin typeface="Bahnschrift" panose="020B0502040204020203" pitchFamily="34" charset="0"/>
                  </a:rPr>
                  <a:t>A</a:t>
                </a:r>
                <a:r>
                  <a:rPr lang="en-US" sz="2800" dirty="0">
                    <a:ln>
                      <a:solidFill>
                        <a:schemeClr val="tx1"/>
                      </a:solidFill>
                    </a:ln>
                    <a:solidFill>
                      <a:schemeClr val="bg2">
                        <a:lumMod val="75000"/>
                      </a:schemeClr>
                    </a:solidFill>
                    <a:latin typeface="Bahnschrift" panose="020B0502040204020203" pitchFamily="34" charset="0"/>
                  </a:rPr>
                  <a:t> </a:t>
                </a:r>
                <a:r>
                  <a:rPr lang="en-US" sz="2800" b="1" dirty="0" smtClean="0">
                    <a:ln>
                      <a:solidFill>
                        <a:schemeClr val="tx1"/>
                      </a:solidFill>
                    </a:ln>
                    <a:solidFill>
                      <a:schemeClr val="bg1"/>
                    </a:solidFill>
                    <a:latin typeface="Bahnschrift" panose="020B0502040204020203" pitchFamily="34" charset="0"/>
                  </a:rPr>
                  <a:t>semaphore</a:t>
                </a:r>
                <a:r>
                  <a:rPr lang="en-US" sz="2800" dirty="0">
                    <a:ln>
                      <a:solidFill>
                        <a:schemeClr val="tx1"/>
                      </a:solidFill>
                    </a:ln>
                    <a:solidFill>
                      <a:schemeClr val="bg2">
                        <a:lumMod val="75000"/>
                      </a:schemeClr>
                    </a:solidFill>
                    <a:latin typeface="Bahnschrift" panose="020B0502040204020203" pitchFamily="34" charset="0"/>
                  </a:rPr>
                  <a:t> </a:t>
                </a:r>
                <a:r>
                  <a:rPr lang="en-US" sz="2800" dirty="0" smtClean="0">
                    <a:ln>
                      <a:solidFill>
                        <a:schemeClr val="tx1"/>
                      </a:solidFill>
                    </a:ln>
                    <a:solidFill>
                      <a:schemeClr val="bg2">
                        <a:lumMod val="75000"/>
                      </a:schemeClr>
                    </a:solidFill>
                    <a:latin typeface="Bahnschrift" panose="020B0502040204020203" pitchFamily="34" charset="0"/>
                  </a:rPr>
                  <a:t> is a simple integer value used to manage concurrent processes.</a:t>
                </a:r>
              </a:p>
              <a:p>
                <a:pPr algn="just"/>
                <a:r>
                  <a:rPr lang="en-US" sz="2800" dirty="0" smtClean="0">
                    <a:ln>
                      <a:solidFill>
                        <a:schemeClr val="tx1"/>
                      </a:solidFill>
                    </a:ln>
                    <a:solidFill>
                      <a:schemeClr val="bg2">
                        <a:lumMod val="75000"/>
                      </a:schemeClr>
                    </a:solidFill>
                    <a:latin typeface="Bahnschrift" panose="020B0502040204020203" pitchFamily="34" charset="0"/>
                  </a:rPr>
                  <a:t>It is shared between the threads.</a:t>
                </a:r>
              </a:p>
              <a:p>
                <a:pPr algn="just"/>
                <a:r>
                  <a:rPr lang="en-US" sz="2800" dirty="0" smtClean="0">
                    <a:ln>
                      <a:solidFill>
                        <a:schemeClr val="tx1"/>
                      </a:solidFill>
                    </a:ln>
                    <a:solidFill>
                      <a:schemeClr val="bg2">
                        <a:lumMod val="75000"/>
                      </a:schemeClr>
                    </a:solidFill>
                    <a:latin typeface="Bahnschrift" panose="020B0502040204020203" pitchFamily="34" charset="0"/>
                  </a:rPr>
                  <a:t>It can be accessed by two standard </a:t>
                </a:r>
                <a:r>
                  <a:rPr lang="en-US" sz="2800" dirty="0" smtClean="0">
                    <a:ln>
                      <a:solidFill>
                        <a:schemeClr val="tx1"/>
                      </a:solidFill>
                    </a:ln>
                    <a:solidFill>
                      <a:schemeClr val="bg1"/>
                    </a:solidFill>
                    <a:latin typeface="Bahnschrift" panose="020B0502040204020203" pitchFamily="34" charset="0"/>
                  </a:rPr>
                  <a:t>atomic operations </a:t>
                </a:r>
                <a:r>
                  <a:rPr lang="en-US" sz="2800" dirty="0" smtClean="0">
                    <a:ln>
                      <a:solidFill>
                        <a:schemeClr val="tx1"/>
                      </a:solidFill>
                    </a:ln>
                    <a:solidFill>
                      <a:schemeClr val="bg2">
                        <a:lumMod val="75000"/>
                      </a:schemeClr>
                    </a:solidFill>
                    <a:latin typeface="Bahnschrift" panose="020B0502040204020203" pitchFamily="34" charset="0"/>
                  </a:rPr>
                  <a:t>only.</a:t>
                </a:r>
              </a:p>
              <a:p>
                <a:pPr algn="just"/>
                <a:r>
                  <a:rPr lang="en-US" sz="2800" dirty="0" smtClean="0">
                    <a:ln>
                      <a:solidFill>
                        <a:schemeClr val="tx1"/>
                      </a:solidFill>
                    </a:ln>
                    <a:solidFill>
                      <a:schemeClr val="bg2">
                        <a:lumMod val="75000"/>
                      </a:schemeClr>
                    </a:solidFill>
                    <a:latin typeface="Bahnschrift" panose="020B0502040204020203" pitchFamily="34" charset="0"/>
                  </a:rPr>
                  <a:t>			wait() and signal()</a:t>
                </a:r>
                <a:endParaRPr lang="en-US" sz="2800" dirty="0">
                  <a:ln>
                    <a:solidFill>
                      <a:schemeClr val="tx1"/>
                    </a:solidFill>
                  </a:ln>
                  <a:solidFill>
                    <a:schemeClr val="bg2">
                      <a:lumMod val="75000"/>
                    </a:schemeClr>
                  </a:solidFill>
                  <a:latin typeface="Bahnschrift" panose="020B0502040204020203" pitchFamily="34" charset="0"/>
                </a:endParaRPr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1866900" y="3114833"/>
              <a:ext cx="1999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ln>
                    <a:solidFill>
                      <a:schemeClr val="tx1"/>
                    </a:solidFill>
                  </a:ln>
                  <a:gradFill>
                    <a:gsLst>
                      <a:gs pos="13000">
                        <a:srgbClr val="FFC000"/>
                      </a:gs>
                      <a:gs pos="76000">
                        <a:srgbClr val="FF1900"/>
                      </a:gs>
                    </a:gsLst>
                    <a:lin ang="3600000" scaled="0"/>
                  </a:gradFill>
                  <a:latin typeface="Bahnschrift" panose="020B0502040204020203" pitchFamily="34" charset="0"/>
                </a:rPr>
                <a:t>semaphore</a:t>
              </a:r>
              <a:endParaRPr lang="en-US" sz="2800" dirty="0">
                <a:gradFill>
                  <a:gsLst>
                    <a:gs pos="13000">
                      <a:srgbClr val="FFC000"/>
                    </a:gs>
                    <a:gs pos="76000">
                      <a:srgbClr val="FF1900"/>
                    </a:gs>
                  </a:gsLst>
                  <a:lin ang="3600000" scaled="0"/>
                </a:gra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43478" y="4390162"/>
              <a:ext cx="12650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ln>
                    <a:solidFill>
                      <a:schemeClr val="tx1"/>
                    </a:solidFill>
                  </a:ln>
                  <a:gradFill>
                    <a:gsLst>
                      <a:gs pos="13000">
                        <a:srgbClr val="FFC000"/>
                      </a:gs>
                      <a:gs pos="76000">
                        <a:srgbClr val="FF1900"/>
                      </a:gs>
                    </a:gsLst>
                    <a:lin ang="3600000" scaled="0"/>
                  </a:gradFill>
                  <a:latin typeface="Bahnschrift" panose="020B0502040204020203" pitchFamily="34" charset="0"/>
                </a:rPr>
                <a:t>atomic</a:t>
              </a:r>
              <a:endParaRPr lang="en-US" sz="2800" dirty="0">
                <a:gradFill>
                  <a:gsLst>
                    <a:gs pos="13000">
                      <a:srgbClr val="FFC000"/>
                    </a:gs>
                    <a:gs pos="76000">
                      <a:srgbClr val="FF1900"/>
                    </a:gs>
                  </a:gsLst>
                  <a:lin ang="3600000" scaled="0"/>
                </a:gra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757768" y="4390162"/>
              <a:ext cx="19014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ln>
                    <a:solidFill>
                      <a:schemeClr val="tx1"/>
                    </a:solidFill>
                  </a:ln>
                  <a:gradFill>
                    <a:gsLst>
                      <a:gs pos="13000">
                        <a:srgbClr val="FFC000"/>
                      </a:gs>
                      <a:gs pos="76000">
                        <a:srgbClr val="FF1900"/>
                      </a:gs>
                    </a:gsLst>
                    <a:lin ang="3600000" scaled="0"/>
                  </a:gradFill>
                  <a:latin typeface="Bahnschrift" panose="020B0502040204020203" pitchFamily="34" charset="0"/>
                </a:rPr>
                <a:t>operations</a:t>
              </a:r>
              <a:endParaRPr lang="en-US" sz="2800" dirty="0">
                <a:gradFill>
                  <a:gsLst>
                    <a:gs pos="13000">
                      <a:srgbClr val="FFC000"/>
                    </a:gs>
                    <a:gs pos="76000">
                      <a:srgbClr val="FF1900"/>
                    </a:gs>
                  </a:gsLst>
                  <a:lin ang="36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910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Os Logo1 GIF - OS Logo1 - Discover &amp; Share GIF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34131"/>
            <a:ext cx="905669" cy="9056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4509444" y="2661657"/>
            <a:ext cx="3173113" cy="4082043"/>
            <a:chOff x="4482770" y="1720840"/>
            <a:chExt cx="3173113" cy="4082043"/>
          </a:xfrm>
        </p:grpSpPr>
        <p:sp>
          <p:nvSpPr>
            <p:cNvPr id="3" name="TextBox 2"/>
            <p:cNvSpPr txBox="1"/>
            <p:nvPr/>
          </p:nvSpPr>
          <p:spPr>
            <a:xfrm>
              <a:off x="4536118" y="1720840"/>
              <a:ext cx="3119765" cy="34163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 Narrow" panose="020B0606020202030204" pitchFamily="34" charset="0"/>
                </a:rPr>
                <a:t>d</a:t>
              </a:r>
              <a:r>
                <a:rPr lang="en-US" sz="2400" dirty="0" smtClean="0">
                  <a:latin typeface="Arial Narrow" panose="020B0606020202030204" pitchFamily="34" charset="0"/>
                </a:rPr>
                <a:t>o  {</a:t>
              </a:r>
            </a:p>
            <a:p>
              <a:endParaRPr lang="en-US" sz="2400" dirty="0">
                <a:latin typeface="Arial Narrow" panose="020B0606020202030204" pitchFamily="34" charset="0"/>
              </a:endParaRPr>
            </a:p>
            <a:p>
              <a:endParaRPr lang="en-US" sz="2400" dirty="0" smtClean="0">
                <a:latin typeface="Arial Narrow" panose="020B0606020202030204" pitchFamily="34" charset="0"/>
              </a:endParaRPr>
            </a:p>
            <a:p>
              <a:r>
                <a:rPr lang="en-US" sz="2400" dirty="0" smtClean="0">
                  <a:latin typeface="Arial Narrow" panose="020B0606020202030204" pitchFamily="34" charset="0"/>
                </a:rPr>
                <a:t>	critical section</a:t>
              </a:r>
            </a:p>
            <a:p>
              <a:endParaRPr lang="en-US" sz="2400" dirty="0">
                <a:latin typeface="Arial Narrow" panose="020B0606020202030204" pitchFamily="34" charset="0"/>
              </a:endParaRPr>
            </a:p>
            <a:p>
              <a:endParaRPr lang="en-US" sz="2400" dirty="0" smtClean="0">
                <a:latin typeface="Arial Narrow" panose="020B0606020202030204" pitchFamily="34" charset="0"/>
              </a:endParaRPr>
            </a:p>
            <a:p>
              <a:r>
                <a:rPr lang="en-US" sz="2400" dirty="0" smtClean="0">
                  <a:latin typeface="Arial Narrow" panose="020B0606020202030204" pitchFamily="34" charset="0"/>
                </a:rPr>
                <a:t>	remainder section</a:t>
              </a:r>
            </a:p>
            <a:p>
              <a:endParaRPr lang="en-US" sz="2400" dirty="0" smtClean="0">
                <a:latin typeface="Arial Narrow" panose="020B0606020202030204" pitchFamily="34" charset="0"/>
              </a:endParaRPr>
            </a:p>
            <a:p>
              <a:r>
                <a:rPr lang="en-US" sz="2400" dirty="0" smtClean="0">
                  <a:latin typeface="Arial Narrow" panose="020B0606020202030204" pitchFamily="34" charset="0"/>
                </a:rPr>
                <a:t>}  while (true);</a:t>
              </a:r>
              <a:endParaRPr lang="en-US" sz="2400" dirty="0">
                <a:latin typeface="Arial Narrow" panose="020B0606020202030204" pitchFamily="34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5120318" y="2386563"/>
              <a:ext cx="1473480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e</a:t>
              </a:r>
              <a:r>
                <a:rPr lang="en-US" i="1" dirty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a:t>ntry section</a:t>
              </a:r>
              <a:endParaRPr lang="en-US" i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120318" y="3421618"/>
              <a:ext cx="1305678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i="1" dirty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a:t>exit section</a:t>
              </a:r>
              <a:endParaRPr lang="en-US" i="1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82770" y="5433551"/>
              <a:ext cx="3173113" cy="369332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a:t>General structure of a process.</a:t>
              </a:r>
              <a:endParaRPr lang="en-US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-2667718" y="2423443"/>
            <a:ext cx="266771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 Narrow" panose="020B0606020202030204" pitchFamily="34" charset="0"/>
              </a:rPr>
              <a:t>Wait  </a:t>
            </a:r>
            <a:r>
              <a:rPr lang="en-US" sz="2400" dirty="0" smtClean="0">
                <a:latin typeface="Arial Narrow" panose="020B0606020202030204" pitchFamily="34" charset="0"/>
              </a:rPr>
              <a:t>{</a:t>
            </a:r>
          </a:p>
          <a:p>
            <a:endParaRPr lang="en-US" sz="2400" dirty="0" smtClean="0">
              <a:latin typeface="Arial Narrow" panose="020B0606020202030204" pitchFamily="34" charset="0"/>
            </a:endParaRPr>
          </a:p>
          <a:p>
            <a:r>
              <a:rPr lang="en-US" sz="2400" dirty="0" smtClean="0">
                <a:latin typeface="Arial Narrow" panose="020B0606020202030204" pitchFamily="34" charset="0"/>
              </a:rPr>
              <a:t>	</a:t>
            </a:r>
            <a:r>
              <a:rPr lang="en-US" sz="2400" dirty="0" smtClean="0">
                <a:latin typeface="Arial Narrow" panose="020B0606020202030204" pitchFamily="34" charset="0"/>
              </a:rPr>
              <a:t>while(S &lt;= 0);</a:t>
            </a:r>
            <a:endParaRPr lang="en-US" sz="2400" dirty="0" smtClean="0">
              <a:latin typeface="Arial Narrow" panose="020B0606020202030204" pitchFamily="34" charset="0"/>
            </a:endParaRPr>
          </a:p>
          <a:p>
            <a:endParaRPr lang="en-US" sz="2400" dirty="0" smtClean="0">
              <a:latin typeface="Arial Narrow" panose="020B0606020202030204" pitchFamily="34" charset="0"/>
            </a:endParaRPr>
          </a:p>
          <a:p>
            <a:r>
              <a:rPr lang="en-US" sz="2400" dirty="0" smtClean="0">
                <a:latin typeface="Arial Narrow" panose="020B0606020202030204" pitchFamily="34" charset="0"/>
              </a:rPr>
              <a:t>	</a:t>
            </a:r>
            <a:r>
              <a:rPr lang="en-US" sz="2400" dirty="0" smtClean="0">
                <a:latin typeface="Arial Narrow" panose="020B0606020202030204" pitchFamily="34" charset="0"/>
              </a:rPr>
              <a:t>S = S - 1</a:t>
            </a:r>
            <a:endParaRPr lang="en-US" sz="2400" dirty="0" smtClean="0">
              <a:latin typeface="Arial Narrow" panose="020B0606020202030204" pitchFamily="34" charset="0"/>
            </a:endParaRPr>
          </a:p>
          <a:p>
            <a:r>
              <a:rPr lang="en-US" sz="2400" dirty="0" smtClean="0">
                <a:latin typeface="Arial Narrow" panose="020B0606020202030204" pitchFamily="34" charset="0"/>
              </a:rPr>
              <a:t>}</a:t>
            </a:r>
            <a:endParaRPr lang="en-US" sz="2400" dirty="0">
              <a:latin typeface="Arial Narrow" panose="020B060602020203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245349" y="3162107"/>
            <a:ext cx="2162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 Narrow" panose="020B0606020202030204" pitchFamily="34" charset="0"/>
              </a:rPr>
              <a:t>Signal  </a:t>
            </a:r>
            <a:r>
              <a:rPr lang="en-US" sz="2400" dirty="0" smtClean="0">
                <a:latin typeface="Arial Narrow" panose="020B0606020202030204" pitchFamily="34" charset="0"/>
              </a:rPr>
              <a:t>{</a:t>
            </a:r>
          </a:p>
          <a:p>
            <a:endParaRPr lang="en-US" sz="2400" dirty="0" smtClean="0">
              <a:latin typeface="Arial Narrow" panose="020B0606020202030204" pitchFamily="34" charset="0"/>
            </a:endParaRPr>
          </a:p>
          <a:p>
            <a:r>
              <a:rPr lang="en-US" sz="2400" dirty="0" smtClean="0">
                <a:latin typeface="Arial Narrow" panose="020B0606020202030204" pitchFamily="34" charset="0"/>
              </a:rPr>
              <a:t>	</a:t>
            </a:r>
            <a:r>
              <a:rPr lang="en-US" sz="2400" dirty="0" smtClean="0">
                <a:latin typeface="Arial Narrow" panose="020B0606020202030204" pitchFamily="34" charset="0"/>
              </a:rPr>
              <a:t>S = S + 1</a:t>
            </a:r>
            <a:endParaRPr lang="en-US" sz="2400" dirty="0" smtClean="0">
              <a:latin typeface="Arial Narrow" panose="020B0606020202030204" pitchFamily="34" charset="0"/>
            </a:endParaRPr>
          </a:p>
          <a:p>
            <a:r>
              <a:rPr lang="en-US" sz="2400" dirty="0" smtClean="0">
                <a:latin typeface="Arial Narrow" panose="020B0606020202030204" pitchFamily="34" charset="0"/>
              </a:rPr>
              <a:t>}</a:t>
            </a:r>
            <a:endParaRPr lang="en-US" sz="24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238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5 0.11435 L 0.16485 0.11435 C 0.23907 0.11435 0.33112 0.01921 0.33112 -0.05764 L 0.33112 -0.22847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02" y="-171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96296E-6 L -0.1487 -2.96296E-6 C -0.21524 -2.96296E-6 -0.29701 -0.08565 -0.29701 -0.15509 L -0.29701 -0.30879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57" y="-154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Os Logo1 GIF - OS Logo1 - Discover &amp; Share GIF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34131"/>
            <a:ext cx="905669" cy="9056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1322785" y="1939984"/>
            <a:ext cx="9101930" cy="2978031"/>
            <a:chOff x="943770" y="1284684"/>
            <a:chExt cx="8627371" cy="2697745"/>
          </a:xfrm>
        </p:grpSpPr>
        <p:sp>
          <p:nvSpPr>
            <p:cNvPr id="3" name="TextBox 2"/>
            <p:cNvSpPr txBox="1"/>
            <p:nvPr/>
          </p:nvSpPr>
          <p:spPr>
            <a:xfrm>
              <a:off x="943770" y="1284684"/>
              <a:ext cx="8364861" cy="8364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>
                    <a:solidFill>
                      <a:schemeClr val="bg2">
                        <a:lumMod val="10000"/>
                      </a:schemeClr>
                    </a:solidFill>
                  </a:ln>
                  <a:gradFill>
                    <a:gsLst>
                      <a:gs pos="22000">
                        <a:srgbClr val="FFC000"/>
                      </a:gs>
                      <a:gs pos="83000">
                        <a:srgbClr val="FF1900"/>
                      </a:gs>
                    </a:gsLst>
                    <a:lin ang="4200000" scaled="0"/>
                  </a:gradFill>
                  <a:effectLst>
                    <a:reflection blurRad="6350" stA="55000" endA="300" endPos="45500" dir="5400000" sy="-100000" algn="bl" rotWithShape="0"/>
                  </a:effectLst>
                  <a:latin typeface="Elephant" panose="02020904090505020303" pitchFamily="18" charset="0"/>
                </a:rPr>
                <a:t>What is Race Condition?</a:t>
              </a:r>
              <a:endParaRPr lang="en-US" sz="5400" dirty="0">
                <a:ln>
                  <a:solidFill>
                    <a:schemeClr val="bg2">
                      <a:lumMod val="10000"/>
                    </a:schemeClr>
                  </a:solidFill>
                </a:ln>
                <a:gradFill>
                  <a:gsLst>
                    <a:gs pos="22000">
                      <a:srgbClr val="FFC000"/>
                    </a:gs>
                    <a:gs pos="83000">
                      <a:srgbClr val="FF1900"/>
                    </a:gs>
                  </a:gsLst>
                  <a:lin ang="42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Elephant" panose="02020904090505020303" pitchFamily="18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943770" y="2337454"/>
              <a:ext cx="8627371" cy="1644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800" dirty="0" smtClean="0">
                  <a:ln>
                    <a:solidFill>
                      <a:schemeClr val="tx1"/>
                    </a:solidFill>
                  </a:ln>
                  <a:solidFill>
                    <a:schemeClr val="bg2">
                      <a:lumMod val="75000"/>
                    </a:schemeClr>
                  </a:solidFill>
                  <a:latin typeface="Bahnschrift" panose="020B0502040204020203" pitchFamily="34" charset="0"/>
                </a:rPr>
                <a:t>When two process access and manipulate the shared resources concurrently, and the resulting execution outcome depends on the order in which processes access the resource, this is called a </a:t>
              </a:r>
              <a:r>
                <a:rPr lang="en-US" sz="2800" dirty="0" smtClean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Bahnschrift" panose="020B0502040204020203" pitchFamily="34" charset="0"/>
                </a:rPr>
                <a:t>race condition</a:t>
              </a:r>
              <a:r>
                <a:rPr lang="en-US" sz="2800" dirty="0" smtClean="0">
                  <a:ln>
                    <a:solidFill>
                      <a:schemeClr val="tx1"/>
                    </a:solidFill>
                  </a:ln>
                  <a:solidFill>
                    <a:schemeClr val="bg2">
                      <a:lumMod val="75000"/>
                    </a:schemeClr>
                  </a:solidFill>
                  <a:latin typeface="Bahnschrift" panose="020B0502040204020203" pitchFamily="34" charset="0"/>
                </a:rPr>
                <a:t>.</a:t>
              </a:r>
              <a:endParaRPr lang="en-US" sz="2800" dirty="0">
                <a:ln>
                  <a:solidFill>
                    <a:schemeClr val="tx1"/>
                  </a:solidFill>
                </a:ln>
                <a:solidFill>
                  <a:schemeClr val="bg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7117876" y="4394795"/>
            <a:ext cx="24593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>
                <a:ln>
                  <a:solidFill>
                    <a:schemeClr val="tx1"/>
                  </a:solidFill>
                </a:ln>
                <a:gradFill>
                  <a:gsLst>
                    <a:gs pos="13000">
                      <a:srgbClr val="FFC000"/>
                    </a:gs>
                    <a:gs pos="76000">
                      <a:srgbClr val="FF1900"/>
                    </a:gs>
                  </a:gsLst>
                  <a:lin ang="3600000" scaled="0"/>
                </a:gradFill>
                <a:latin typeface="Bahnschrift" panose="020B0502040204020203" pitchFamily="34" charset="0"/>
              </a:rPr>
              <a:t>r</a:t>
            </a:r>
            <a:r>
              <a:rPr lang="en-US" sz="2800" b="1" u="sng" dirty="0" smtClean="0">
                <a:ln>
                  <a:solidFill>
                    <a:schemeClr val="tx1"/>
                  </a:solidFill>
                </a:ln>
                <a:gradFill>
                  <a:gsLst>
                    <a:gs pos="13000">
                      <a:srgbClr val="FFC000"/>
                    </a:gs>
                    <a:gs pos="76000">
                      <a:srgbClr val="FF1900"/>
                    </a:gs>
                  </a:gsLst>
                  <a:lin ang="3600000" scaled="0"/>
                </a:gradFill>
                <a:latin typeface="Bahnschrift" panose="020B0502040204020203" pitchFamily="34" charset="0"/>
              </a:rPr>
              <a:t>ace condition</a:t>
            </a:r>
            <a:endParaRPr lang="en-US" sz="2800" dirty="0">
              <a:gradFill>
                <a:gsLst>
                  <a:gs pos="13000">
                    <a:srgbClr val="FFC000"/>
                  </a:gs>
                  <a:gs pos="76000">
                    <a:srgbClr val="FF1900"/>
                  </a:gs>
                </a:gsLst>
                <a:lin ang="36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80250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Os Logo1 GIF - OS Logo1 - Discover &amp; Share GIF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34131"/>
            <a:ext cx="905669" cy="9056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1127525" y="1371967"/>
            <a:ext cx="9936951" cy="4114067"/>
            <a:chOff x="943770" y="939800"/>
            <a:chExt cx="9936951" cy="4114067"/>
          </a:xfrm>
        </p:grpSpPr>
        <p:sp>
          <p:nvSpPr>
            <p:cNvPr id="3" name="TextBox 2"/>
            <p:cNvSpPr txBox="1"/>
            <p:nvPr/>
          </p:nvSpPr>
          <p:spPr>
            <a:xfrm>
              <a:off x="943770" y="939800"/>
              <a:ext cx="993695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>
                    <a:solidFill>
                      <a:schemeClr val="bg2">
                        <a:lumMod val="10000"/>
                      </a:schemeClr>
                    </a:solidFill>
                  </a:ln>
                  <a:gradFill>
                    <a:gsLst>
                      <a:gs pos="22000">
                        <a:srgbClr val="FFC000"/>
                      </a:gs>
                      <a:gs pos="83000">
                        <a:srgbClr val="FF1900"/>
                      </a:gs>
                    </a:gsLst>
                    <a:lin ang="4200000" scaled="0"/>
                  </a:gradFill>
                  <a:effectLst>
                    <a:reflection blurRad="6350" stA="55000" endA="300" endPos="45500" dir="5400000" sy="-100000" algn="bl" rotWithShape="0"/>
                  </a:effectLst>
                  <a:latin typeface="Elephant" panose="02020904090505020303" pitchFamily="18" charset="0"/>
                </a:rPr>
                <a:t>Solution to Critical Problem</a:t>
              </a:r>
              <a:endParaRPr lang="en-US" sz="5400" dirty="0">
                <a:ln>
                  <a:solidFill>
                    <a:schemeClr val="bg2">
                      <a:lumMod val="10000"/>
                    </a:schemeClr>
                  </a:solidFill>
                </a:ln>
                <a:gradFill>
                  <a:gsLst>
                    <a:gs pos="22000">
                      <a:srgbClr val="FFC000"/>
                    </a:gs>
                    <a:gs pos="83000">
                      <a:srgbClr val="FF1900"/>
                    </a:gs>
                  </a:gsLst>
                  <a:lin ang="42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Elephant" panose="02020904090505020303" pitchFamily="18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447380" y="2807098"/>
              <a:ext cx="2929730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800" dirty="0" smtClean="0">
                  <a:ln>
                    <a:solidFill>
                      <a:schemeClr val="tx1"/>
                    </a:solidFill>
                  </a:ln>
                  <a:solidFill>
                    <a:schemeClr val="bg2">
                      <a:lumMod val="75000"/>
                    </a:schemeClr>
                  </a:solidFill>
                  <a:latin typeface="Bahnschrift" panose="020B0502040204020203" pitchFamily="34" charset="0"/>
                </a:rPr>
                <a:t>Mutual Exclusion</a:t>
              </a:r>
            </a:p>
            <a:p>
              <a:pPr algn="just"/>
              <a:endParaRPr lang="en-US" sz="2800" dirty="0" smtClean="0">
                <a:ln>
                  <a:solidFill>
                    <a:schemeClr val="tx1"/>
                  </a:solidFill>
                </a:ln>
                <a:solidFill>
                  <a:schemeClr val="bg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  <a:p>
              <a:pPr algn="just"/>
              <a:r>
                <a:rPr lang="en-US" sz="2800" dirty="0" smtClean="0">
                  <a:ln>
                    <a:solidFill>
                      <a:schemeClr val="tx1"/>
                    </a:solidFill>
                  </a:ln>
                  <a:solidFill>
                    <a:schemeClr val="bg2">
                      <a:lumMod val="75000"/>
                    </a:schemeClr>
                  </a:solidFill>
                  <a:latin typeface="Bahnschrift" panose="020B0502040204020203" pitchFamily="34" charset="0"/>
                </a:rPr>
                <a:t>Progress</a:t>
              </a:r>
            </a:p>
            <a:p>
              <a:pPr algn="just"/>
              <a:endParaRPr lang="en-US" sz="2800" dirty="0" smtClean="0">
                <a:ln>
                  <a:solidFill>
                    <a:schemeClr val="tx1"/>
                  </a:solidFill>
                </a:ln>
                <a:solidFill>
                  <a:schemeClr val="bg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  <a:p>
              <a:pPr algn="just"/>
              <a:r>
                <a:rPr lang="en-US" sz="2800" dirty="0" smtClean="0">
                  <a:ln>
                    <a:solidFill>
                      <a:schemeClr val="tx1"/>
                    </a:solidFill>
                  </a:ln>
                  <a:solidFill>
                    <a:schemeClr val="bg2">
                      <a:lumMod val="75000"/>
                    </a:schemeClr>
                  </a:solidFill>
                  <a:latin typeface="Bahnschrift" panose="020B0502040204020203" pitchFamily="34" charset="0"/>
                </a:rPr>
                <a:t>Bounded Waiting</a:t>
              </a:r>
              <a:endParaRPr lang="en-US" sz="2800" dirty="0">
                <a:ln>
                  <a:solidFill>
                    <a:schemeClr val="tx1"/>
                  </a:solidFill>
                </a:ln>
                <a:solidFill>
                  <a:schemeClr val="bg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326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Os Logo1 GIF - OS Logo1 - Discover &amp; Share GIF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34131"/>
            <a:ext cx="905669" cy="9056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2385418" y="2082254"/>
            <a:ext cx="7421165" cy="2693493"/>
            <a:chOff x="1127525" y="1371967"/>
            <a:chExt cx="7421165" cy="2693493"/>
          </a:xfrm>
        </p:grpSpPr>
        <p:sp>
          <p:nvSpPr>
            <p:cNvPr id="3" name="TextBox 2"/>
            <p:cNvSpPr txBox="1"/>
            <p:nvPr/>
          </p:nvSpPr>
          <p:spPr>
            <a:xfrm>
              <a:off x="1127525" y="1371967"/>
              <a:ext cx="635795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>
                    <a:solidFill>
                      <a:schemeClr val="bg2">
                        <a:lumMod val="10000"/>
                      </a:schemeClr>
                    </a:solidFill>
                  </a:ln>
                  <a:gradFill>
                    <a:gsLst>
                      <a:gs pos="22000">
                        <a:srgbClr val="FFC000"/>
                      </a:gs>
                      <a:gs pos="83000">
                        <a:srgbClr val="FF1900"/>
                      </a:gs>
                    </a:gsLst>
                    <a:lin ang="4200000" scaled="0"/>
                  </a:gradFill>
                  <a:effectLst>
                    <a:reflection blurRad="6350" stA="55000" endA="300" endPos="45500" dir="5400000" sy="-100000" algn="bl" rotWithShape="0"/>
                  </a:effectLst>
                  <a:latin typeface="Elephant" panose="02020904090505020303" pitchFamily="18" charset="0"/>
                </a:rPr>
                <a:t>Mutual Exclusion</a:t>
              </a:r>
              <a:endParaRPr lang="en-US" sz="5400" dirty="0">
                <a:ln>
                  <a:solidFill>
                    <a:schemeClr val="bg2">
                      <a:lumMod val="10000"/>
                    </a:schemeClr>
                  </a:solidFill>
                </a:ln>
                <a:gradFill>
                  <a:gsLst>
                    <a:gs pos="22000">
                      <a:srgbClr val="FFC000"/>
                    </a:gs>
                    <a:gs pos="83000">
                      <a:srgbClr val="FF1900"/>
                    </a:gs>
                  </a:gsLst>
                  <a:lin ang="42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Elephant" panose="02020904090505020303" pitchFamily="18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127525" y="2680465"/>
              <a:ext cx="742116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800" dirty="0" smtClean="0">
                  <a:ln>
                    <a:solidFill>
                      <a:schemeClr val="tx1"/>
                    </a:solidFill>
                  </a:ln>
                  <a:solidFill>
                    <a:schemeClr val="bg2">
                      <a:lumMod val="75000"/>
                    </a:schemeClr>
                  </a:solidFill>
                  <a:latin typeface="Bahnschrift" panose="020B0502040204020203" pitchFamily="34" charset="0"/>
                </a:rPr>
                <a:t>When one process is executing in its critical section, no other process is allowed to execute in its critical section.</a:t>
              </a:r>
              <a:endParaRPr lang="en-US" sz="2800" dirty="0">
                <a:ln>
                  <a:solidFill>
                    <a:schemeClr val="tx1"/>
                  </a:solidFill>
                </a:ln>
                <a:solidFill>
                  <a:schemeClr val="bg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1443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807706" y="1113834"/>
            <a:ext cx="5372255" cy="2686128"/>
            <a:chOff x="-407617" y="3218228"/>
            <a:chExt cx="5372255" cy="2686128"/>
          </a:xfrm>
        </p:grpSpPr>
        <p:pic>
          <p:nvPicPr>
            <p:cNvPr id="3074" name="Picture 2" descr="Lightsaber Progress Bar – CodeMyUI"/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07617" y="3218228"/>
              <a:ext cx="5372255" cy="26861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1007937" y="3812318"/>
              <a:ext cx="2172934" cy="665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6" descr="Os Logo1 GIF - OS Logo1 - Discover &amp; Share GIFs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34131"/>
            <a:ext cx="905669" cy="9056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2385418" y="1651367"/>
            <a:ext cx="7421165" cy="3555267"/>
            <a:chOff x="1127525" y="1371967"/>
            <a:chExt cx="7421165" cy="3555267"/>
          </a:xfrm>
        </p:grpSpPr>
        <p:sp>
          <p:nvSpPr>
            <p:cNvPr id="3" name="TextBox 2"/>
            <p:cNvSpPr txBox="1"/>
            <p:nvPr/>
          </p:nvSpPr>
          <p:spPr>
            <a:xfrm>
              <a:off x="1127525" y="1371967"/>
              <a:ext cx="322966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>
                    <a:solidFill>
                      <a:schemeClr val="bg2">
                        <a:lumMod val="10000"/>
                      </a:schemeClr>
                    </a:solidFill>
                  </a:ln>
                  <a:gradFill>
                    <a:gsLst>
                      <a:gs pos="22000">
                        <a:srgbClr val="FFC000"/>
                      </a:gs>
                      <a:gs pos="83000">
                        <a:srgbClr val="FF1900"/>
                      </a:gs>
                    </a:gsLst>
                    <a:lin ang="4200000" scaled="0"/>
                  </a:gradFill>
                  <a:effectLst>
                    <a:reflection blurRad="6350" stA="55000" endA="300" endPos="45500" dir="5400000" sy="-100000" algn="bl" rotWithShape="0"/>
                  </a:effectLst>
                  <a:latin typeface="Elephant" panose="02020904090505020303" pitchFamily="18" charset="0"/>
                </a:rPr>
                <a:t>Progress</a:t>
              </a:r>
              <a:endParaRPr lang="en-US" sz="5400" dirty="0">
                <a:ln>
                  <a:solidFill>
                    <a:schemeClr val="bg2">
                      <a:lumMod val="10000"/>
                    </a:schemeClr>
                  </a:solidFill>
                </a:ln>
                <a:gradFill>
                  <a:gsLst>
                    <a:gs pos="22000">
                      <a:srgbClr val="FFC000"/>
                    </a:gs>
                    <a:gs pos="83000">
                      <a:srgbClr val="FF1900"/>
                    </a:gs>
                  </a:gsLst>
                  <a:lin ang="42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Elephant" panose="02020904090505020303" pitchFamily="18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127525" y="2680465"/>
              <a:ext cx="742116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800" dirty="0" smtClean="0">
                  <a:ln>
                    <a:solidFill>
                      <a:schemeClr val="tx1"/>
                    </a:solidFill>
                  </a:ln>
                  <a:solidFill>
                    <a:schemeClr val="bg2">
                      <a:lumMod val="75000"/>
                    </a:schemeClr>
                  </a:solidFill>
                  <a:latin typeface="Bahnschrift" panose="020B0502040204020203" pitchFamily="34" charset="0"/>
                </a:rPr>
                <a:t>When no process is executing in its critical section, and  there exist a process that wishes to enter in its critical  section, it should not have to wait indefinitely to enter it.</a:t>
              </a:r>
              <a:endParaRPr lang="en-US" sz="2800" dirty="0">
                <a:ln>
                  <a:solidFill>
                    <a:schemeClr val="tx1"/>
                  </a:solidFill>
                </a:ln>
                <a:solidFill>
                  <a:schemeClr val="bg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566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Os Logo1 GIF - OS Logo1 - Discover &amp; Share GIF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34131"/>
            <a:ext cx="905669" cy="9056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2385418" y="1651367"/>
            <a:ext cx="7421165" cy="3555267"/>
            <a:chOff x="1127525" y="1371967"/>
            <a:chExt cx="7421165" cy="3555267"/>
          </a:xfrm>
        </p:grpSpPr>
        <p:sp>
          <p:nvSpPr>
            <p:cNvPr id="3" name="TextBox 2"/>
            <p:cNvSpPr txBox="1"/>
            <p:nvPr/>
          </p:nvSpPr>
          <p:spPr>
            <a:xfrm>
              <a:off x="1127525" y="1371967"/>
              <a:ext cx="62346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>
                    <a:solidFill>
                      <a:schemeClr val="bg2">
                        <a:lumMod val="10000"/>
                      </a:schemeClr>
                    </a:solidFill>
                  </a:ln>
                  <a:gradFill>
                    <a:gsLst>
                      <a:gs pos="22000">
                        <a:srgbClr val="FFC000"/>
                      </a:gs>
                      <a:gs pos="83000">
                        <a:srgbClr val="FF1900"/>
                      </a:gs>
                    </a:gsLst>
                    <a:lin ang="4200000" scaled="0"/>
                  </a:gradFill>
                  <a:effectLst>
                    <a:reflection blurRad="6350" stA="55000" endA="300" endPos="45500" dir="5400000" sy="-100000" algn="bl" rotWithShape="0"/>
                  </a:effectLst>
                  <a:latin typeface="Elephant" panose="02020904090505020303" pitchFamily="18" charset="0"/>
                </a:rPr>
                <a:t>Bounded Waiting</a:t>
              </a:r>
              <a:endParaRPr lang="en-US" sz="5400" dirty="0">
                <a:ln>
                  <a:solidFill>
                    <a:schemeClr val="bg2">
                      <a:lumMod val="10000"/>
                    </a:schemeClr>
                  </a:solidFill>
                </a:ln>
                <a:gradFill>
                  <a:gsLst>
                    <a:gs pos="22000">
                      <a:srgbClr val="FFC000"/>
                    </a:gs>
                    <a:gs pos="83000">
                      <a:srgbClr val="FF1900"/>
                    </a:gs>
                  </a:gsLst>
                  <a:lin ang="42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Elephant" panose="02020904090505020303" pitchFamily="18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127525" y="2680465"/>
              <a:ext cx="742116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2800" dirty="0" smtClean="0">
                  <a:ln>
                    <a:solidFill>
                      <a:schemeClr val="tx1"/>
                    </a:solidFill>
                  </a:ln>
                  <a:solidFill>
                    <a:schemeClr val="bg2">
                      <a:lumMod val="75000"/>
                    </a:schemeClr>
                  </a:solidFill>
                  <a:latin typeface="Bahnschrift" panose="020B0502040204020203" pitchFamily="34" charset="0"/>
                </a:rPr>
                <a:t>There must be a bound on the number of times a process is allowed to execute in its critical section, after another  process has requested to enter its critical section and before  that request  is accepted.</a:t>
              </a:r>
              <a:endParaRPr lang="en-US" sz="2800" dirty="0">
                <a:ln>
                  <a:solidFill>
                    <a:schemeClr val="tx1"/>
                  </a:solidFill>
                </a:ln>
                <a:solidFill>
                  <a:schemeClr val="bg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8778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Os Logo1 GIF - OS Logo1 - Discover &amp; Share GIF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34131"/>
            <a:ext cx="905669" cy="9056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839906" y="1904999"/>
            <a:ext cx="10512188" cy="3048002"/>
            <a:chOff x="305700" y="1795814"/>
            <a:chExt cx="10512188" cy="3048002"/>
          </a:xfrm>
        </p:grpSpPr>
        <p:pic>
          <p:nvPicPr>
            <p:cNvPr id="5" name="Picture 2" descr="Improvement GIFs - Get the best gif on GIFER"/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5700" y="1795815"/>
              <a:ext cx="3429000" cy="304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3526525" y="2388903"/>
              <a:ext cx="4070538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0" dirty="0" smtClean="0">
                  <a:ln>
                    <a:solidFill>
                      <a:schemeClr val="bg2">
                        <a:lumMod val="10000"/>
                      </a:schemeClr>
                    </a:solidFill>
                  </a:ln>
                  <a:gradFill>
                    <a:gsLst>
                      <a:gs pos="22000">
                        <a:srgbClr val="00B0F0"/>
                      </a:gs>
                      <a:gs pos="83000">
                        <a:srgbClr val="002060"/>
                      </a:gs>
                    </a:gsLst>
                    <a:lin ang="4200000" scaled="0"/>
                  </a:gradFill>
                  <a:effectLst>
                    <a:reflection blurRad="6350" stA="55000" endA="300" endPos="45500" dir="5400000" sy="-100000" algn="bl" rotWithShape="0"/>
                  </a:effectLst>
                  <a:latin typeface="Elephant" panose="02020904090505020303" pitchFamily="18" charset="0"/>
                </a:rPr>
                <a:t>Peterson’s</a:t>
              </a:r>
            </a:p>
            <a:p>
              <a:pPr algn="ctr"/>
              <a:r>
                <a:rPr lang="en-US" sz="6000" dirty="0" smtClean="0">
                  <a:ln>
                    <a:solidFill>
                      <a:schemeClr val="bg2">
                        <a:lumMod val="10000"/>
                      </a:schemeClr>
                    </a:solidFill>
                  </a:ln>
                  <a:gradFill>
                    <a:gsLst>
                      <a:gs pos="22000">
                        <a:srgbClr val="00B0F0"/>
                      </a:gs>
                      <a:gs pos="83000">
                        <a:srgbClr val="002060"/>
                      </a:gs>
                    </a:gsLst>
                    <a:lin ang="4200000" scaled="0"/>
                  </a:gradFill>
                  <a:effectLst>
                    <a:reflection blurRad="6350" stA="55000" endA="300" endPos="45500" dir="5400000" sy="-100000" algn="bl" rotWithShape="0"/>
                  </a:effectLst>
                  <a:latin typeface="Elephant" panose="02020904090505020303" pitchFamily="18" charset="0"/>
                </a:rPr>
                <a:t>Solution</a:t>
              </a:r>
              <a:endParaRPr lang="en-US" sz="6000" dirty="0">
                <a:ln>
                  <a:solidFill>
                    <a:schemeClr val="bg2">
                      <a:lumMod val="10000"/>
                    </a:schemeClr>
                  </a:solidFill>
                </a:ln>
                <a:gradFill>
                  <a:gsLst>
                    <a:gs pos="22000">
                      <a:srgbClr val="00B0F0"/>
                    </a:gs>
                    <a:gs pos="83000">
                      <a:srgbClr val="002060"/>
                    </a:gs>
                  </a:gsLst>
                  <a:lin ang="42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Elephant" panose="02020904090505020303" pitchFamily="18" charset="0"/>
              </a:endParaRPr>
            </a:p>
          </p:txBody>
        </p:sp>
        <p:pic>
          <p:nvPicPr>
            <p:cNvPr id="1028" name="Picture 4" descr="Improvement GIFs - Get the best gif on GIFER"/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88888" y="1795814"/>
              <a:ext cx="3429000" cy="304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118594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850</TotalTime>
  <Words>194</Words>
  <Application>Microsoft Office PowerPoint</Application>
  <PresentationFormat>Widescreen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Arial Narrow</vt:lpstr>
      <vt:lpstr>Bahnschrift</vt:lpstr>
      <vt:lpstr>Calibri</vt:lpstr>
      <vt:lpstr>Calibri Light</vt:lpstr>
      <vt:lpstr>Cambria Math</vt:lpstr>
      <vt:lpstr>Elephant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Aadarsh Prem</dc:creator>
  <cp:lastModifiedBy>Aadarsh Prem</cp:lastModifiedBy>
  <cp:revision>26</cp:revision>
  <dcterms:created xsi:type="dcterms:W3CDTF">2022-10-30T16:01:18Z</dcterms:created>
  <dcterms:modified xsi:type="dcterms:W3CDTF">2022-11-28T15:36:49Z</dcterms:modified>
</cp:coreProperties>
</file>

<file path=docProps/thumbnail.jpeg>
</file>